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3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64D8-DF7D-4E8C-AA6F-9FAC40B97879}" type="datetimeFigureOut">
              <a:rPr lang="fr-FR" smtClean="0"/>
              <a:pPr/>
              <a:t>01/09/2016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70D99-58F6-47D6-B1D2-463E2D56E47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14069206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64D8-DF7D-4E8C-AA6F-9FAC40B97879}" type="datetimeFigureOut">
              <a:rPr lang="fr-FR" smtClean="0"/>
              <a:pPr/>
              <a:t>01/09/2016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70D99-58F6-47D6-B1D2-463E2D56E47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21657632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64D8-DF7D-4E8C-AA6F-9FAC40B97879}" type="datetimeFigureOut">
              <a:rPr lang="fr-FR" smtClean="0"/>
              <a:pPr/>
              <a:t>01/09/2016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70D99-58F6-47D6-B1D2-463E2D56E47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74377193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64D8-DF7D-4E8C-AA6F-9FAC40B97879}" type="datetimeFigureOut">
              <a:rPr lang="fr-FR" smtClean="0"/>
              <a:pPr/>
              <a:t>01/09/2016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70D99-58F6-47D6-B1D2-463E2D56E47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22904202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64D8-DF7D-4E8C-AA6F-9FAC40B97879}" type="datetimeFigureOut">
              <a:rPr lang="fr-FR" smtClean="0"/>
              <a:pPr/>
              <a:t>01/09/2016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70D99-58F6-47D6-B1D2-463E2D56E47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8492429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64D8-DF7D-4E8C-AA6F-9FAC40B97879}" type="datetimeFigureOut">
              <a:rPr lang="fr-FR" smtClean="0"/>
              <a:pPr/>
              <a:t>01/09/2016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70D99-58F6-47D6-B1D2-463E2D56E47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91801551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64D8-DF7D-4E8C-AA6F-9FAC40B97879}" type="datetimeFigureOut">
              <a:rPr lang="fr-FR" smtClean="0"/>
              <a:pPr/>
              <a:t>01/09/2016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70D99-58F6-47D6-B1D2-463E2D56E47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21254011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64D8-DF7D-4E8C-AA6F-9FAC40B97879}" type="datetimeFigureOut">
              <a:rPr lang="fr-FR" smtClean="0"/>
              <a:pPr/>
              <a:t>01/09/2016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70D99-58F6-47D6-B1D2-463E2D56E47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96912178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64D8-DF7D-4E8C-AA6F-9FAC40B97879}" type="datetimeFigureOut">
              <a:rPr lang="fr-FR" smtClean="0"/>
              <a:pPr/>
              <a:t>01/09/2016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70D99-58F6-47D6-B1D2-463E2D56E47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212253923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64D8-DF7D-4E8C-AA6F-9FAC40B97879}" type="datetimeFigureOut">
              <a:rPr lang="fr-FR" smtClean="0"/>
              <a:pPr/>
              <a:t>01/09/2016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70D99-58F6-47D6-B1D2-463E2D56E47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5628492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64D8-DF7D-4E8C-AA6F-9FAC40B97879}" type="datetimeFigureOut">
              <a:rPr lang="fr-FR" smtClean="0"/>
              <a:pPr/>
              <a:t>01/09/2016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70D99-58F6-47D6-B1D2-463E2D56E47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45946085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A64D8-DF7D-4E8C-AA6F-9FAC40B97879}" type="datetimeFigureOut">
              <a:rPr lang="fr-FR" smtClean="0"/>
              <a:pPr/>
              <a:t>01/09/2016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70D99-58F6-47D6-B1D2-463E2D56E47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5845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sz="6000" dirty="0" smtClean="0">
                <a:solidFill>
                  <a:srgbClr val="FF0000"/>
                </a:solidFill>
              </a:rPr>
              <a:t>Spectroscopie RMN</a:t>
            </a:r>
            <a:br>
              <a:rPr lang="fr-FR" sz="6000" dirty="0" smtClean="0">
                <a:solidFill>
                  <a:srgbClr val="FF0000"/>
                </a:solidFill>
              </a:rPr>
            </a:br>
            <a:r>
              <a:rPr lang="fr-FR" sz="6000" dirty="0" smtClean="0">
                <a:solidFill>
                  <a:srgbClr val="FF0000"/>
                </a:solidFill>
              </a:rPr>
              <a:t>du proton</a:t>
            </a:r>
            <a:endParaRPr lang="fr-FR" sz="6000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27584" y="2060848"/>
            <a:ext cx="6944816" cy="3577952"/>
          </a:xfrm>
        </p:spPr>
        <p:txBody>
          <a:bodyPr>
            <a:normAutofit/>
          </a:bodyPr>
          <a:lstStyle/>
          <a:p>
            <a:r>
              <a:rPr lang="fr-FR" dirty="0" smtClean="0"/>
              <a:t>Elle permet d’identifier les atomes d’hydrogène d’une molécule et informe sur leur environnement chimique, c’est-à-dire sur le nombre et la nature des atomes de leur environnement proche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1849019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l"/>
            <a:r>
              <a:rPr lang="fr-FR" u="sng" dirty="0" smtClean="0">
                <a:solidFill>
                  <a:srgbClr val="00B050"/>
                </a:solidFill>
              </a:rPr>
              <a:t>1- Le spectre RMN</a:t>
            </a:r>
            <a:endParaRPr lang="fr-FR" u="sng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/>
              <a:t>Exemple de spectre</a:t>
            </a: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Le spectre est constitué d’un ensemble de signaux, amas de pics fins. Chaque signal correspond à un atome ou un groupe d’atomes d’hydrogène.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74" y="1628800"/>
            <a:ext cx="7432501" cy="261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55434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L’environnement de l’atome ou du groupe d’atomes influe sur : </a:t>
            </a:r>
          </a:p>
          <a:p>
            <a:pPr marL="0" indent="0">
              <a:buNone/>
            </a:pPr>
            <a:endParaRPr lang="fr-FR" sz="1800" dirty="0" smtClean="0"/>
          </a:p>
          <a:p>
            <a:r>
              <a:rPr lang="fr-FR" dirty="0"/>
              <a:t>l</a:t>
            </a:r>
            <a:r>
              <a:rPr lang="fr-FR" dirty="0" smtClean="0"/>
              <a:t>a position du signal</a:t>
            </a:r>
          </a:p>
          <a:p>
            <a:r>
              <a:rPr lang="fr-FR" dirty="0" smtClean="0"/>
              <a:t>son aire</a:t>
            </a:r>
          </a:p>
          <a:p>
            <a:r>
              <a:rPr lang="fr-FR" dirty="0"/>
              <a:t>s</a:t>
            </a:r>
            <a:r>
              <a:rPr lang="fr-FR" dirty="0" smtClean="0"/>
              <a:t>a multiplicité (nombre de pics le composant)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502685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u="sng" dirty="0" smtClean="0">
                <a:solidFill>
                  <a:srgbClr val="00B050"/>
                </a:solidFill>
              </a:rPr>
              <a:t>2- Le déplacement chimique</a:t>
            </a:r>
            <a:endParaRPr lang="fr-FR" u="sng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/>
          </a:bodyPr>
          <a:lstStyle/>
          <a:p>
            <a:endParaRPr lang="fr-FR" sz="2000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7030A0"/>
                </a:solidFill>
              </a:rPr>
              <a:t>Le déplacement chimique s’exprime en ppm (partie par million).</a:t>
            </a:r>
            <a:endParaRPr lang="fr-FR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07480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fr-FR" sz="2800" dirty="0" smtClean="0">
                <a:solidFill>
                  <a:srgbClr val="7030A0"/>
                </a:solidFill>
              </a:rPr>
              <a:t>Le déplacement chimique d’un atome d’hydrogène dépend des atomes présents dans son environnement.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534" y="1556792"/>
            <a:ext cx="8075913" cy="479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67783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u="sng" dirty="0" smtClean="0"/>
              <a:t>Exemple</a:t>
            </a:r>
            <a:r>
              <a:rPr lang="fr-FR" dirty="0" smtClean="0"/>
              <a:t> :</a:t>
            </a:r>
          </a:p>
          <a:p>
            <a:pPr marL="0" indent="0">
              <a:buNone/>
            </a:pPr>
            <a:r>
              <a:rPr lang="fr-FR" dirty="0" smtClean="0"/>
              <a:t>Le spectre de la butanone présente, entre autres, un signal à 1,06 ppm et un signal à 2,45 ppm.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Montrer que ces signaux </a:t>
            </a:r>
          </a:p>
          <a:p>
            <a:pPr marL="0" indent="0">
              <a:buNone/>
            </a:pPr>
            <a:r>
              <a:rPr lang="fr-FR" dirty="0"/>
              <a:t>p</a:t>
            </a:r>
            <a:r>
              <a:rPr lang="fr-FR" dirty="0" smtClean="0"/>
              <a:t>euvent correspondre aux</a:t>
            </a:r>
          </a:p>
          <a:p>
            <a:pPr marL="0" indent="0">
              <a:buNone/>
            </a:pPr>
            <a:r>
              <a:rPr lang="fr-FR" dirty="0" smtClean="0"/>
              <a:t>protons indiqués en bleu </a:t>
            </a:r>
          </a:p>
          <a:p>
            <a:pPr marL="0" indent="0">
              <a:buNone/>
            </a:pPr>
            <a:r>
              <a:rPr lang="fr-FR" dirty="0"/>
              <a:t>e</a:t>
            </a:r>
            <a:r>
              <a:rPr lang="fr-FR" dirty="0" smtClean="0"/>
              <a:t>t vert</a:t>
            </a:r>
          </a:p>
          <a:p>
            <a:pPr marL="0" indent="0">
              <a:buNone/>
            </a:pPr>
            <a:r>
              <a:rPr lang="fr-FR" dirty="0"/>
              <a:t>	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36530" y="3140968"/>
            <a:ext cx="4070307" cy="228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98307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u="sng" dirty="0" smtClean="0">
                <a:solidFill>
                  <a:srgbClr val="00B050"/>
                </a:solidFill>
              </a:rPr>
              <a:t>3- Protons équivalents</a:t>
            </a:r>
            <a:endParaRPr lang="fr-FR" u="sng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/>
              <a:t>Les protons sont dits équivalents dans les cas suivants 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Les protons sont portés par le même carbone tétraédrique ( cas de CH</a:t>
            </a:r>
            <a:r>
              <a:rPr lang="fr-FR" baseline="-25000" dirty="0" smtClean="0"/>
              <a:t>2</a:t>
            </a:r>
            <a:r>
              <a:rPr lang="fr-FR" dirty="0" smtClean="0"/>
              <a:t> ou CH</a:t>
            </a:r>
            <a:r>
              <a:rPr lang="fr-FR" baseline="-25000" dirty="0" smtClean="0"/>
              <a:t>3</a:t>
            </a:r>
            <a:r>
              <a:rPr lang="fr-FR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Si la molécule est symétrique, les protons qui se correspondent sont équivalents.</a:t>
            </a:r>
          </a:p>
          <a:p>
            <a:pPr>
              <a:buFont typeface="Wingdings" pitchFamily="2" charset="2"/>
              <a:buChar char="Ø"/>
            </a:pPr>
            <a:endParaRPr lang="fr-FR" sz="1400" dirty="0" smtClean="0"/>
          </a:p>
          <a:p>
            <a:pPr marL="0" indent="0">
              <a:buNone/>
            </a:pPr>
            <a:r>
              <a:rPr lang="fr-FR" dirty="0" smtClean="0">
                <a:solidFill>
                  <a:srgbClr val="7030A0"/>
                </a:solidFill>
              </a:rPr>
              <a:t>Des protons équivalents ont le même déplacement chimique.</a:t>
            </a:r>
            <a:endParaRPr lang="fr-FR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784645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fr-FR" u="sng" dirty="0" smtClean="0"/>
          </a:p>
          <a:p>
            <a:pPr marL="0" indent="0">
              <a:buNone/>
            </a:pPr>
            <a:r>
              <a:rPr lang="fr-FR" u="sng" dirty="0" smtClean="0"/>
              <a:t>Exemples</a:t>
            </a:r>
            <a:r>
              <a:rPr lang="fr-FR" dirty="0" smtClean="0"/>
              <a:t> :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2204864"/>
            <a:ext cx="9144000" cy="192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41924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3600" u="sng" dirty="0" smtClean="0">
                <a:solidFill>
                  <a:srgbClr val="00B050"/>
                </a:solidFill>
              </a:rPr>
              <a:t>4 Courbe d’intégration</a:t>
            </a:r>
            <a:endParaRPr lang="fr-FR" sz="3600" u="sng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L’aire d’un signal est proportionnelle au nombre de protons équivalents associés à ce signal.</a:t>
            </a:r>
          </a:p>
          <a:p>
            <a:endParaRPr lang="fr-FR" dirty="0"/>
          </a:p>
          <a:p>
            <a:r>
              <a:rPr lang="fr-FR" dirty="0" smtClean="0"/>
              <a:t>Cette aire est représentée par une courbe d’intégration : courbe en paliers dont chaque saut est proportionnel à l’aire du signal correspondant, donc au nombre de protons équivalents.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4769737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>
              <a:buNone/>
            </a:pPr>
            <a:r>
              <a:rPr lang="fr-FR" u="sng" dirty="0" smtClean="0"/>
              <a:t>Exemple</a:t>
            </a:r>
            <a:r>
              <a:rPr lang="fr-FR" dirty="0" smtClean="0"/>
              <a:t> :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1340768"/>
            <a:ext cx="6264695" cy="512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54736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u="sng" dirty="0" smtClean="0">
                <a:solidFill>
                  <a:srgbClr val="00B050"/>
                </a:solidFill>
              </a:rPr>
              <a:t>5- Multiplicité du signal</a:t>
            </a:r>
            <a:endParaRPr lang="fr-FR" u="sng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/>
              <a:t>En RMN, les signaux peuvent apparaitre sous la forme d’un seul pic : c’est un </a:t>
            </a:r>
            <a:r>
              <a:rPr lang="fr-FR" u="sng" dirty="0" smtClean="0"/>
              <a:t>singulet</a:t>
            </a:r>
            <a:r>
              <a:rPr lang="fr-FR" dirty="0" smtClean="0"/>
              <a:t> mais ils sont le plus souvent multiples : ce sont alors des </a:t>
            </a:r>
            <a:r>
              <a:rPr lang="fr-FR" u="sng" dirty="0" smtClean="0"/>
              <a:t>multiplets</a:t>
            </a:r>
            <a:r>
              <a:rPr lang="fr-FR" dirty="0" smtClean="0"/>
              <a:t>.</a:t>
            </a:r>
          </a:p>
          <a:p>
            <a:pPr marL="0" indent="0">
              <a:buNone/>
            </a:pPr>
            <a:endParaRPr lang="fr-FR" sz="1000" dirty="0"/>
          </a:p>
          <a:p>
            <a:pPr marL="0" indent="0">
              <a:buNone/>
            </a:pPr>
            <a:r>
              <a:rPr lang="fr-FR" dirty="0" smtClean="0"/>
              <a:t>La multiplicité donne des informations sur l’environnement chimique des protons : </a:t>
            </a:r>
          </a:p>
          <a:p>
            <a:pPr marL="0" indent="0">
              <a:buNone/>
            </a:pPr>
            <a:r>
              <a:rPr lang="fr-FR" sz="3500" b="1" dirty="0" smtClean="0">
                <a:solidFill>
                  <a:srgbClr val="FF0000"/>
                </a:solidFill>
              </a:rPr>
              <a:t>Un proton ou groupe de protons équivalents, ayant n protons voisins donne un signal composé de (n+1) pics.</a:t>
            </a:r>
          </a:p>
          <a:p>
            <a:pPr marL="0" indent="0">
              <a:buNone/>
            </a:pPr>
            <a:r>
              <a:rPr lang="fr-FR" sz="3500" dirty="0" smtClean="0"/>
              <a:t>On dit qu’il y a couplage entre les protons.</a:t>
            </a:r>
            <a:endParaRPr lang="fr-FR" sz="3500" dirty="0"/>
          </a:p>
        </p:txBody>
      </p:sp>
    </p:spTree>
    <p:extLst>
      <p:ext uri="{BB962C8B-B14F-4D97-AF65-F5344CB8AC3E}">
        <p14:creationId xmlns:p14="http://schemas.microsoft.com/office/powerpoint/2010/main" xmlns="" val="35610959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endParaRPr lang="fr-FR" u="sng" dirty="0" smtClean="0"/>
          </a:p>
          <a:p>
            <a:pPr marL="0" indent="0">
              <a:buNone/>
            </a:pPr>
            <a:r>
              <a:rPr lang="fr-FR" u="sng" dirty="0" smtClean="0"/>
              <a:t>Exemple</a:t>
            </a:r>
            <a:r>
              <a:rPr lang="fr-FR" dirty="0" smtClean="0"/>
              <a:t> : 1,1-dichloroéthane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>
                <a:solidFill>
                  <a:srgbClr val="0070C0"/>
                </a:solidFill>
              </a:rPr>
              <a:t>Attention !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Les protons équivalents ne se couplent pas.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Les protons des groupes –OH, -COOH, -NH</a:t>
            </a:r>
            <a:r>
              <a:rPr lang="fr-FR" baseline="-25000" dirty="0" smtClean="0"/>
              <a:t>2</a:t>
            </a:r>
            <a:r>
              <a:rPr lang="fr-FR" dirty="0" smtClean="0"/>
              <a:t> ou -NH ne donnent pas </a:t>
            </a:r>
            <a:r>
              <a:rPr lang="fr-FR" smtClean="0"/>
              <a:t>de couplage </a:t>
            </a:r>
            <a:r>
              <a:rPr lang="fr-FR" dirty="0" smtClean="0"/>
              <a:t>avec d’autres protons : ils donnent donc des </a:t>
            </a:r>
            <a:r>
              <a:rPr lang="fr-FR" u="sng" dirty="0" smtClean="0"/>
              <a:t>singulets</a:t>
            </a:r>
            <a:r>
              <a:rPr lang="fr-FR" dirty="0"/>
              <a:t>.</a:t>
            </a:r>
            <a:endParaRPr lang="fr-FR" dirty="0" smtClean="0"/>
          </a:p>
          <a:p>
            <a:pPr>
              <a:buFont typeface="Wingdings" pitchFamily="2" charset="2"/>
              <a:buChar char="§"/>
            </a:pPr>
            <a:endParaRPr lang="fr-FR" dirty="0"/>
          </a:p>
          <a:p>
            <a:pPr>
              <a:buFont typeface="Wingdings" pitchFamily="2" charset="2"/>
              <a:buChar char="§"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6637529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fr-FR" u="sng" dirty="0">
              <a:solidFill>
                <a:srgbClr val="FF000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Faire l’activité 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6879525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382</Words>
  <Application>Microsoft Office PowerPoint</Application>
  <PresentationFormat>Affichage à l'écran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Spectroscopie RMN du proton</vt:lpstr>
      <vt:lpstr>1- Le spectre RMN</vt:lpstr>
      <vt:lpstr>Diapositive 3</vt:lpstr>
      <vt:lpstr>2- Le déplacement chimique</vt:lpstr>
      <vt:lpstr>Diapositive 5</vt:lpstr>
      <vt:lpstr>Diapositive 6</vt:lpstr>
      <vt:lpstr>3- Protons équivalents</vt:lpstr>
      <vt:lpstr>Diapositive 8</vt:lpstr>
      <vt:lpstr>4 Courbe d’intégration</vt:lpstr>
      <vt:lpstr>Diapositive 10</vt:lpstr>
      <vt:lpstr>5- Multiplicité du signal</vt:lpstr>
      <vt:lpstr>Diapositive 12</vt:lpstr>
      <vt:lpstr>Diapositive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Spectroscopie RMN</dc:title>
  <dc:creator>memheld</dc:creator>
  <cp:lastModifiedBy>astroboy</cp:lastModifiedBy>
  <cp:revision>15</cp:revision>
  <dcterms:created xsi:type="dcterms:W3CDTF">2012-10-04T08:51:35Z</dcterms:created>
  <dcterms:modified xsi:type="dcterms:W3CDTF">2016-09-01T14:40:52Z</dcterms:modified>
</cp:coreProperties>
</file>